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5" r:id="rId2"/>
    <p:sldId id="270" r:id="rId3"/>
    <p:sldId id="267" r:id="rId4"/>
    <p:sldId id="269" r:id="rId5"/>
    <p:sldId id="268" r:id="rId6"/>
    <p:sldId id="261" r:id="rId7"/>
    <p:sldId id="266" r:id="rId8"/>
    <p:sldId id="262" r:id="rId9"/>
    <p:sldId id="263" r:id="rId10"/>
    <p:sldId id="264" r:id="rId11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 varScale="1">
        <p:scale>
          <a:sx n="109" d="100"/>
          <a:sy n="109" d="100"/>
        </p:scale>
        <p:origin x="200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7F839F-FBB1-2A48-81E5-AA86E0FDEFC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ucida San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01DB0-0D0F-024C-9758-21AD11013DE1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ucida San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2A7D4-06B0-1F49-8751-D8F971F33BC1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ucida San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BF28E-930B-B942-BFA1-D0CA44F7E2A6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CD88FE9-3B7F-BF48-8396-56C5099B6240}" type="slidenum">
              <a:t>‹#›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65310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7676D-6E3B-4243-866C-46D38EA17A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CD69F-F80F-0E47-A56A-A15EDE9F440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9C0DE5E-2ADD-7F41-872F-AC0470D8422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Lucida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E61A5-63E1-C34A-814D-B179D009D45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Lucida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B888C-6CC4-B447-8DCA-EE26EC0B85E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Lucida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63D60-0822-0942-9204-EBB81A5501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Lucida Sans" pitchFamily="2"/>
              </a:defRPr>
            </a:lvl1pPr>
          </a:lstStyle>
          <a:p>
            <a:pPr lvl="0"/>
            <a:fld id="{4DE3469D-6B75-CB43-9A49-7597F8496F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17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en-US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E260-FAB5-2A40-A595-7FDD4E4C22F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 anchorCtr="1"/>
          <a:lstStyle>
            <a:lvl1pPr algn="ctr">
              <a:defRPr lang="en-GB" sz="600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CA7F9-79A3-AF42-A566-BA42D71378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buNone/>
              <a:defRPr lang="en-GB" sz="2400"/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19FF7-C467-5544-B97B-DD736B2B0D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A0428-2B01-744B-A99A-D2EE50CB569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C4B898-B370-4E45-BB8B-C86677798C4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577139" y="106363"/>
            <a:ext cx="2371725" cy="4508504"/>
          </a:xfrm>
        </p:spPr>
        <p:txBody>
          <a:bodyPr vert="eaVert"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84E9B-26A8-AC48-B238-A05EDBEBE7A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106363"/>
            <a:ext cx="6967535" cy="4508504"/>
          </a:xfrm>
        </p:spPr>
        <p:txBody>
          <a:bodyPr vert="eaVert"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48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6">
            <a:extLst>
              <a:ext uri="{FF2B5EF4-FFF2-40B4-BE49-F238E27FC236}">
                <a16:creationId xmlns:a16="http://schemas.microsoft.com/office/drawing/2014/main" id="{72C95D71-235A-844A-B3FB-FC29FF879CAC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14.07.2016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EE042F62-FAD3-1149-8696-19BDD2F036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Vorlagen PPT der OTH Regensburg - Format 16x9</a:t>
            </a:r>
          </a:p>
        </p:txBody>
      </p:sp>
      <p:sp>
        <p:nvSpPr>
          <p:cNvPr id="4" name="Foliennummernplatzhalter 8">
            <a:extLst>
              <a:ext uri="{FF2B5EF4-FFF2-40B4-BE49-F238E27FC236}">
                <a16:creationId xmlns:a16="http://schemas.microsoft.com/office/drawing/2014/main" id="{380B6375-7B13-BB49-AFF3-4BB7AD388BB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S. </a:t>
            </a:r>
            <a:fld id="{3259688E-CFF0-5140-AA1F-86A6ADD0D01C}" type="slidenum">
              <a:t>‹#›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F77F24B-9B86-8741-9C53-4B6CBA13BE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925" y="1255142"/>
            <a:ext cx="8568531" cy="1728664"/>
          </a:xfrm>
        </p:spPr>
        <p:txBody>
          <a:bodyPr>
            <a:normAutofit/>
          </a:bodyPr>
          <a:lstStyle>
            <a:lvl1pPr algn="l">
              <a:defRPr lang="de-DE" sz="3638" b="1"/>
            </a:lvl1pPr>
          </a:lstStyle>
          <a:p>
            <a:pPr lvl="0"/>
            <a:r>
              <a:rPr lang="de-DE"/>
              <a:t>Titel 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9FC8EE70-347C-F841-9DDF-154949FB913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15925" y="2755891"/>
            <a:ext cx="8570991" cy="360127"/>
          </a:xfrm>
        </p:spPr>
        <p:txBody>
          <a:bodyPr/>
          <a:lstStyle>
            <a:lvl1pPr algn="l">
              <a:buNone/>
              <a:defRPr lang="de-DE">
                <a:solidFill>
                  <a:srgbClr val="898989"/>
                </a:solidFill>
              </a:defRPr>
            </a:lvl1pPr>
            <a:lvl2pPr lvl="0" algn="l">
              <a:spcBef>
                <a:spcPts val="850"/>
              </a:spcBef>
              <a:buNone/>
              <a:defRPr lang="de-DE" sz="2200">
                <a:solidFill>
                  <a:srgbClr val="898989"/>
                </a:solidFill>
              </a:defRPr>
            </a:lvl2pPr>
          </a:lstStyle>
          <a:p>
            <a:pPr lvl="0"/>
            <a:r>
              <a:rPr lang="de-DE"/>
              <a:t>Untertitel eingeben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68543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8A00F-E0C2-AB4A-B86C-1D9929E67DF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BA06D-B4C3-D84A-9114-281969FB4B6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9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C213-382B-F744-9321-7830BC460C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lang="en-GB" sz="600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12A1E-FB59-CC46-949D-7EB2B76089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buNone/>
              <a:defRPr lang="en-GB"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700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0B7D-14E8-B14E-870B-6680034C2E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7926A-27B6-C342-98B5-C0FE3798B57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3885" y="1327151"/>
            <a:ext cx="4340227" cy="3287716"/>
          </a:xfrm>
        </p:spPr>
        <p:txBody>
          <a:bodyPr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5F182-C8F4-A042-9686-8565881CEFA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6516" y="1327151"/>
            <a:ext cx="4340227" cy="3287716"/>
          </a:xfrm>
        </p:spPr>
        <p:txBody>
          <a:bodyPr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5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933F6-E2C8-4E41-B53B-B87BE295CF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8F67F-DC6A-2249-B8A2-CAE7E744F2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buNone/>
              <a:defRPr lang="en-GB" sz="24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75F7D-DFA1-B348-9A4A-E14DA8F46B7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D80F68-7628-6949-BCD2-7D423575067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buNone/>
              <a:defRPr lang="en-GB" sz="24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B5E6B-146E-BC45-96EC-F9EAA6CF2E9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2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5D8F2-9478-1E42-B399-54E9EC13D4C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8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95826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EE4F-58E8-F54F-A004-8220B2FD19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lang="en-GB" sz="320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EA8C5-9132-084A-A0B3-6DBE83B50A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 lang="en-GB" sz="3200"/>
            </a:lvl1pPr>
            <a:lvl2pPr>
              <a:defRPr lang="en-GB" sz="2800"/>
            </a:lvl2pPr>
            <a:lvl3pPr>
              <a:defRPr lang="en-GB" sz="2400"/>
            </a:lvl3pPr>
            <a:lvl4pPr>
              <a:defRPr lang="en-GB" sz="2000"/>
            </a:lvl4pPr>
            <a:lvl5pPr>
              <a:defRPr lang="en-GB"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C96BF-C974-CF48-BEE1-1F4557DBDD8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buNone/>
              <a:defRPr lang="en-GB"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778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69A0-6988-2C4F-ADE3-1EB2907958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lang="en-GB" sz="320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CA674-8303-DB4E-9DD2-761CD86230F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DEBE7-0241-DB4F-A4AF-2DA4ED1B152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buNone/>
              <a:defRPr lang="en-GB"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45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817C0-7787-3C43-AF8D-E0D501ECB7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05841"/>
            <a:ext cx="9491755" cy="539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1487C-8D2A-6F4C-855E-00488199AF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76" y="1326602"/>
            <a:ext cx="8832244" cy="3288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75913-A576-CC4B-A799-1F46C6378A80}"/>
              </a:ext>
            </a:extLst>
          </p:cNvPr>
          <p:cNvSpPr txBox="1"/>
          <p:nvPr/>
        </p:nvSpPr>
        <p:spPr>
          <a:xfrm>
            <a:off x="7601763" y="5459041"/>
            <a:ext cx="2348279" cy="390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29DECC-6D0D-4C4C-87D3-2128B1588069}" type="slidenum">
              <a:t>‹#›</a:t>
            </a:fld>
            <a:endParaRPr lang="en-US" sz="900" b="0" i="0" u="none" strike="noStrike" kern="1200" cap="none" spc="0" baseline="0">
              <a:solidFill>
                <a:srgbClr val="000000"/>
              </a:solidFill>
              <a:uFillTx/>
              <a:latin typeface="Lucida Sans" pitchFamily="34"/>
              <a:ea typeface="DejaVu Sans" pitchFamily="2"/>
              <a:cs typeface="Lucida Sans" pitchFamily="2"/>
            </a:endParaRP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1A2471BB-F9B9-9346-A221-3657E0DFB6F9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116640" y="108356"/>
            <a:ext cx="1870917" cy="325078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marR="0" lvl="0" indent="0" algn="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000" b="0" i="0" u="none" strike="noStrike" kern="1200" cap="none" spc="17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ucida Sans" pitchFamily="34"/>
          <a:ea typeface="Noto Sans CJK SC" pitchFamily="2"/>
          <a:cs typeface="Lucida Sans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850"/>
        </a:spcBef>
        <a:spcAft>
          <a:spcPts val="0"/>
        </a:spcAft>
        <a:buSzPct val="45000"/>
        <a:buFont typeface="OpenSymbol"/>
        <a:buChar char="●"/>
        <a:tabLst/>
        <a:defRPr lang="en-US" sz="2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ucida Sans" pitchFamily="34"/>
          <a:ea typeface="Noto Sans CJK SC" pitchFamily="2"/>
          <a:cs typeface="Lucida Sans" pitchFamily="2"/>
        </a:defRPr>
      </a:lvl1pPr>
      <a:lvl2pPr marL="0" marR="0" lvl="1" indent="0" defTabSz="914400" rtl="0" fontAlgn="auto" hangingPunct="0">
        <a:lnSpc>
          <a:spcPct val="100000"/>
        </a:lnSpc>
        <a:spcBef>
          <a:spcPts val="565"/>
        </a:spcBef>
        <a:spcAft>
          <a:spcPts val="0"/>
        </a:spcAft>
        <a:buSzPct val="75000"/>
        <a:buFont typeface="OpenSymbol"/>
        <a:buChar char="●"/>
        <a:tabLst/>
        <a:defRPr lang="en-US" sz="21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ucida Sans" pitchFamily="34"/>
          <a:ea typeface="Noto Sans CJK SC" pitchFamily="2"/>
          <a:cs typeface="Lucida Sans" pitchFamily="2"/>
        </a:defRPr>
      </a:lvl2pPr>
      <a:lvl3pPr marL="0" marR="0" lvl="2" indent="0" defTabSz="914400" rtl="0" fontAlgn="auto" hangingPunct="0">
        <a:lnSpc>
          <a:spcPct val="100000"/>
        </a:lnSpc>
        <a:spcBef>
          <a:spcPts val="285"/>
        </a:spcBef>
        <a:spcAft>
          <a:spcPts val="0"/>
        </a:spcAft>
        <a:buSzPct val="45000"/>
        <a:buFont typeface="OpenSymbol"/>
        <a:buChar char="●"/>
        <a:tabLst/>
        <a:defRPr lang="en-US" sz="1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ucida Sans" pitchFamily="34"/>
          <a:ea typeface="Noto Sans CJK SC" pitchFamily="2"/>
          <a:cs typeface="Lucida Sans" pitchFamily="2"/>
        </a:defRPr>
      </a:lvl3pPr>
      <a:lvl4pPr marL="0" marR="0" lvl="3" indent="0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75000"/>
        <a:buFont typeface="OpenSymbol"/>
        <a:buChar char="●"/>
        <a:tabLst/>
        <a:defRPr lang="en-US" sz="1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ucida Sans" pitchFamily="34"/>
          <a:ea typeface="Noto Sans CJK SC" pitchFamily="2"/>
          <a:cs typeface="Lucida Sans" pitchFamily="2"/>
        </a:defRPr>
      </a:lvl4pPr>
      <a:lvl5pPr marL="0" marR="0" lvl="4" indent="0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OpenSymbol"/>
        <a:buChar char="●"/>
        <a:tabLst/>
        <a:defRPr lang="en-US" sz="1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ucida Sans" pitchFamily="34"/>
          <a:ea typeface="Noto Sans CJK SC" pitchFamily="2"/>
          <a:cs typeface="Lucida Sans" pitchFamily="2"/>
        </a:defRPr>
      </a:lvl5pPr>
      <a:lvl6pPr marL="0" marR="0" lvl="5" indent="0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OpenSymbol"/>
        <a:buChar char="●"/>
        <a:tabLst/>
        <a:defRPr lang="en-US" sz="1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ucida Sans" pitchFamily="34"/>
          <a:ea typeface="Noto Sans CJK SC" pitchFamily="2"/>
          <a:cs typeface="Lucida Sans" pitchFamily="2"/>
        </a:defRPr>
      </a:lvl6pPr>
      <a:lvl7pPr marL="0" marR="0" lvl="6" indent="0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OpenSymbol"/>
        <a:buChar char="●"/>
        <a:tabLst/>
        <a:defRPr lang="en-US" sz="1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ucida Sans" pitchFamily="34"/>
          <a:ea typeface="Noto Sans CJK SC" pitchFamily="2"/>
          <a:cs typeface="Lucida Sans" pitchFamily="2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0A1AE6-A778-314C-94BC-5DD702D5E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71" y="844061"/>
            <a:ext cx="5332120" cy="3982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83E2F0-81B0-444F-A68D-134CCC57E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769" y="844061"/>
            <a:ext cx="2975377" cy="39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30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BDC97F-818B-5D48-A577-94BBB9DDEA8D}"/>
              </a:ext>
            </a:extLst>
          </p:cNvPr>
          <p:cNvSpPr txBox="1"/>
          <p:nvPr/>
        </p:nvSpPr>
        <p:spPr>
          <a:xfrm>
            <a:off x="2241862" y="2136617"/>
            <a:ext cx="5596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Embedded  </a:t>
            </a:r>
            <a:r>
              <a:rPr lang="en-GB" dirty="0"/>
              <a:t>♥ </a:t>
            </a:r>
            <a:r>
              <a:rPr lang="en-US" dirty="0"/>
              <a:t>HPC / HPC </a:t>
            </a:r>
            <a:r>
              <a:rPr lang="en-GB" dirty="0"/>
              <a:t>♥  Embedded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Technology Transfer “downstream”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Whole-Stack consideration </a:t>
            </a:r>
            <a:r>
              <a:rPr lang="en-US" i="1" dirty="0"/>
              <a:t>including</a:t>
            </a:r>
            <a:r>
              <a:rPr lang="en-US" dirty="0"/>
              <a:t> kernel</a:t>
            </a:r>
            <a:br>
              <a:rPr lang="en-US" dirty="0"/>
            </a:br>
            <a:r>
              <a:rPr lang="en-US" dirty="0"/>
              <a:t>Fast </a:t>
            </a:r>
            <a:r>
              <a:rPr lang="en-US" i="1" dirty="0"/>
              <a:t>versus</a:t>
            </a:r>
            <a:r>
              <a:rPr lang="en-US" dirty="0"/>
              <a:t> low-latency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Higher-Level Languages vs. Low-Level System Hacking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Suitable exposition of details vs. abstraction layers</a:t>
            </a:r>
          </a:p>
        </p:txBody>
      </p:sp>
    </p:spTree>
    <p:extLst>
      <p:ext uri="{BB962C8B-B14F-4D97-AF65-F5344CB8AC3E}">
        <p14:creationId xmlns:p14="http://schemas.microsoft.com/office/powerpoint/2010/main" val="1933142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EF739F-4DAA-B543-8F94-FA309D361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137" y="532051"/>
            <a:ext cx="4180350" cy="460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2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FBE32F-9FEA-AA40-A9B6-D97C79FA6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33" y="642157"/>
            <a:ext cx="4375270" cy="43862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59B89E-78C5-8843-8573-E7205E482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19" y="1932081"/>
            <a:ext cx="4375271" cy="180638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AD3E8596-079B-494C-8C34-4B6354102024}"/>
              </a:ext>
            </a:extLst>
          </p:cNvPr>
          <p:cNvSpPr/>
          <p:nvPr/>
        </p:nvSpPr>
        <p:spPr>
          <a:xfrm>
            <a:off x="464281" y="5183308"/>
            <a:ext cx="3200400" cy="324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Classical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62ABC1E-5D3F-064C-AB37-E36250D27B1D}"/>
              </a:ext>
            </a:extLst>
          </p:cNvPr>
          <p:cNvSpPr/>
          <p:nvPr/>
        </p:nvSpPr>
        <p:spPr>
          <a:xfrm>
            <a:off x="3664681" y="5183308"/>
            <a:ext cx="2238178" cy="32482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0BA082F-95E3-F147-AACC-16FAD0AB9B84}"/>
              </a:ext>
            </a:extLst>
          </p:cNvPr>
          <p:cNvSpPr/>
          <p:nvPr/>
        </p:nvSpPr>
        <p:spPr>
          <a:xfrm>
            <a:off x="5902859" y="5183308"/>
            <a:ext cx="3200400" cy="324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Classical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E02A52C7-75AB-5E42-8BA6-1EA7BF5F17ED}"/>
              </a:ext>
            </a:extLst>
          </p:cNvPr>
          <p:cNvSpPr/>
          <p:nvPr/>
        </p:nvSpPr>
        <p:spPr>
          <a:xfrm>
            <a:off x="8474044" y="3738468"/>
            <a:ext cx="271604" cy="1444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449138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EB4C025-0A94-D449-B37D-4D736A4C2CCC}"/>
              </a:ext>
            </a:extLst>
          </p:cNvPr>
          <p:cNvGrpSpPr/>
          <p:nvPr/>
        </p:nvGrpSpPr>
        <p:grpSpPr>
          <a:xfrm>
            <a:off x="5208799" y="2333187"/>
            <a:ext cx="4433115" cy="3337363"/>
            <a:chOff x="4926161" y="937354"/>
            <a:chExt cx="4923709" cy="37066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E797A9-9EC8-1945-A599-5AB75B4B3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6161" y="1602643"/>
              <a:ext cx="4923709" cy="30414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26A295-D0AA-7543-91D2-B20247991B5D}"/>
                </a:ext>
              </a:extLst>
            </p:cNvPr>
            <p:cNvSpPr txBox="1"/>
            <p:nvPr/>
          </p:nvSpPr>
          <p:spPr>
            <a:xfrm>
              <a:off x="6203139" y="937354"/>
              <a:ext cx="280846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Quantum-Inspired Annealer</a:t>
              </a:r>
            </a:p>
            <a:p>
              <a:pPr algn="ctr"/>
              <a:r>
                <a:rPr lang="en-US" sz="1100" dirty="0"/>
                <a:t>(lower bound on QC performance!)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5CAEEC-8437-3D48-A562-DA19B8FE5C19}"/>
              </a:ext>
            </a:extLst>
          </p:cNvPr>
          <p:cNvGrpSpPr/>
          <p:nvPr/>
        </p:nvGrpSpPr>
        <p:grpSpPr>
          <a:xfrm>
            <a:off x="5979986" y="81234"/>
            <a:ext cx="3285736" cy="2251953"/>
            <a:chOff x="187447" y="937354"/>
            <a:chExt cx="4738714" cy="32477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C870BD-2F90-1E4B-95D6-E2706F4DA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447" y="1243866"/>
              <a:ext cx="4738714" cy="29412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618DB-A27B-DD4A-B66A-0CE3D3035305}"/>
                </a:ext>
              </a:extLst>
            </p:cNvPr>
            <p:cNvSpPr txBox="1"/>
            <p:nvPr/>
          </p:nvSpPr>
          <p:spPr>
            <a:xfrm>
              <a:off x="1329350" y="937354"/>
              <a:ext cx="2348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Toy Quantum Annealer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6C0C2F-8183-9C47-A133-BE0E6F90F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41" y="758557"/>
            <a:ext cx="2882582" cy="3858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E2BFC2-AD90-654A-B893-81CEA6E682D4}"/>
              </a:ext>
            </a:extLst>
          </p:cNvPr>
          <p:cNvSpPr txBox="1"/>
          <p:nvPr/>
        </p:nvSpPr>
        <p:spPr>
          <a:xfrm rot="18288771">
            <a:off x="4421107" y="2195307"/>
            <a:ext cx="581529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Opponent: 40 years of research and development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48EE7A-DFA1-C249-B321-F2D9A6613FCA}"/>
              </a:ext>
            </a:extLst>
          </p:cNvPr>
          <p:cNvSpPr txBox="1"/>
          <p:nvPr/>
        </p:nvSpPr>
        <p:spPr>
          <a:xfrm rot="18288771">
            <a:off x="4421108" y="2195308"/>
            <a:ext cx="581529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Opponent: 40 years of </a:t>
            </a:r>
            <a:r>
              <a:rPr lang="en-US" sz="4000" i="1" dirty="0">
                <a:solidFill>
                  <a:srgbClr val="C00000"/>
                </a:solidFill>
              </a:rPr>
              <a:t>polynomial</a:t>
            </a:r>
            <a:r>
              <a:rPr lang="en-US" sz="4000" dirty="0">
                <a:solidFill>
                  <a:srgbClr val="C00000"/>
                </a:solidFill>
              </a:rPr>
              <a:t> speedups</a:t>
            </a:r>
          </a:p>
        </p:txBody>
      </p:sp>
    </p:spTree>
    <p:extLst>
      <p:ext uri="{BB962C8B-B14F-4D97-AF65-F5344CB8AC3E}">
        <p14:creationId xmlns:p14="http://schemas.microsoft.com/office/powerpoint/2010/main" val="6178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00616E-DFF5-4446-8D3B-9CAEB2753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48" y="691049"/>
            <a:ext cx="5415909" cy="3925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62D7C-17A0-A74C-B8FC-91F5E30CF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41" y="758557"/>
            <a:ext cx="2882582" cy="38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72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BC38E-4690-974C-863C-65445E95D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317" y="1242645"/>
            <a:ext cx="6778485" cy="2718455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79B20CF-E277-1748-93D7-DBC04F840CBE}"/>
              </a:ext>
            </a:extLst>
          </p:cNvPr>
          <p:cNvSpPr/>
          <p:nvPr/>
        </p:nvSpPr>
        <p:spPr>
          <a:xfrm rot="17541997">
            <a:off x="2604961" y="4332706"/>
            <a:ext cx="1078523" cy="410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6BEFEA2-DE8F-D744-9457-E7DB660E7DC1}"/>
              </a:ext>
            </a:extLst>
          </p:cNvPr>
          <p:cNvSpPr/>
          <p:nvPr/>
        </p:nvSpPr>
        <p:spPr>
          <a:xfrm rot="8051653">
            <a:off x="7724539" y="972362"/>
            <a:ext cx="1078523" cy="410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F472AD0-C142-A249-AF5A-61CB2B91E4C5}"/>
              </a:ext>
            </a:extLst>
          </p:cNvPr>
          <p:cNvSpPr/>
          <p:nvPr/>
        </p:nvSpPr>
        <p:spPr>
          <a:xfrm rot="13563466">
            <a:off x="8126460" y="4090667"/>
            <a:ext cx="1078523" cy="410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293AEA-A0B3-7E4C-8CDA-669A23F7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899" y="1451430"/>
            <a:ext cx="6680200" cy="25908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E55DDC2B-4179-274F-A958-49913225202F}"/>
              </a:ext>
            </a:extLst>
          </p:cNvPr>
          <p:cNvSpPr/>
          <p:nvPr/>
        </p:nvSpPr>
        <p:spPr>
          <a:xfrm rot="17541997">
            <a:off x="2306197" y="4133530"/>
            <a:ext cx="1078523" cy="410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0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80851-BEC0-A04A-A2CA-91A8AD1BF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8" y="889251"/>
            <a:ext cx="6188103" cy="3596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7A4CC-741C-D240-BC6B-A4DF397E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41" y="758557"/>
            <a:ext cx="2882582" cy="38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36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6EF78-B63E-1447-8BA8-BB84260C3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38" y="521486"/>
            <a:ext cx="6549947" cy="48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2679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66</Words>
  <Application>Microsoft Macintosh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Liberation Sans</vt:lpstr>
      <vt:lpstr>Liberation Serif</vt:lpstr>
      <vt:lpstr>Lucida Sans</vt:lpstr>
      <vt:lpstr>OpenSymbol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maw39987</dc:creator>
  <cp:lastModifiedBy>maw39987</cp:lastModifiedBy>
  <cp:revision>8</cp:revision>
  <dcterms:created xsi:type="dcterms:W3CDTF">2023-04-19T15:04:45Z</dcterms:created>
  <dcterms:modified xsi:type="dcterms:W3CDTF">2023-04-20T05:32:56Z</dcterms:modified>
</cp:coreProperties>
</file>